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86" r:id="rId3"/>
    <p:sldId id="287" r:id="rId4"/>
    <p:sldId id="298" r:id="rId5"/>
    <p:sldId id="294" r:id="rId6"/>
    <p:sldId id="288" r:id="rId7"/>
    <p:sldId id="290" r:id="rId8"/>
    <p:sldId id="291" r:id="rId9"/>
    <p:sldId id="295" r:id="rId10"/>
    <p:sldId id="297" r:id="rId11"/>
    <p:sldId id="296" r:id="rId12"/>
    <p:sldId id="292" r:id="rId13"/>
    <p:sldId id="293" r:id="rId14"/>
  </p:sldIdLst>
  <p:sldSz cx="9144000" cy="5143500" type="screen16x9"/>
  <p:notesSz cx="6858000" cy="9144000"/>
  <p:embeddedFontLst>
    <p:embeddedFont>
      <p:font typeface="Titillium Web Light" panose="020B0604020202020204" charset="0"/>
      <p:regular r:id="rId16"/>
      <p:bold r:id="rId17"/>
      <p:italic r:id="rId18"/>
      <p:boldItalic r:id="rId19"/>
    </p:embeddedFont>
    <p:embeddedFont>
      <p:font typeface="Dosis ExtraLight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F90F0F-1622-4DDD-9AAB-7332C372DD48}">
  <a:tblStyle styleId="{36F90F0F-1622-4DDD-9AAB-7332C372DD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https://www.visiononline.org/blog-article.cfm/Vision-Guided-Robotics-for-Pick-and-Place-Applications/71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4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UR 2 Robotic Arm Project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 smtClean="0"/>
              <a:t>Daniel Oliver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Base</a:t>
            </a:r>
          </a:p>
          <a:p>
            <a:r>
              <a:rPr lang="en-US" sz="1600" dirty="0" smtClean="0"/>
              <a:t>Wooden base</a:t>
            </a:r>
          </a:p>
          <a:p>
            <a:r>
              <a:rPr lang="en-US" sz="1600" dirty="0" smtClean="0"/>
              <a:t>6” turn table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15" y="1596775"/>
            <a:ext cx="1968536" cy="1953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27" y="3101079"/>
            <a:ext cx="1789315" cy="18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Arm linkages</a:t>
            </a:r>
          </a:p>
          <a:p>
            <a:r>
              <a:rPr lang="en-US" sz="1600" dirty="0" smtClean="0"/>
              <a:t>U-channel used for arm linkages</a:t>
            </a:r>
          </a:p>
          <a:p>
            <a:r>
              <a:rPr lang="en-US" sz="1600" dirty="0" smtClean="0"/>
              <a:t>3D printed joints</a:t>
            </a:r>
          </a:p>
          <a:p>
            <a:r>
              <a:rPr lang="en-US" sz="1600" dirty="0" smtClean="0"/>
              <a:t>22 mm bearings </a:t>
            </a:r>
          </a:p>
          <a:p>
            <a:r>
              <a:rPr lang="en-US" sz="1600" dirty="0" smtClean="0"/>
              <a:t>9/16” dowel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30" y="3818580"/>
            <a:ext cx="1167586" cy="1196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35" y="2713525"/>
            <a:ext cx="2083581" cy="1019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044" y="2529305"/>
            <a:ext cx="1813826" cy="1328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31" y="1328969"/>
            <a:ext cx="1400392" cy="1200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26" y="3818580"/>
            <a:ext cx="2588778" cy="12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EmguCV for shape detection</a:t>
            </a:r>
          </a:p>
          <a:p>
            <a:r>
              <a:rPr lang="en-US" dirty="0" smtClean="0"/>
              <a:t>Arduino control for servos</a:t>
            </a:r>
          </a:p>
          <a:p>
            <a:r>
              <a:rPr lang="en-US" dirty="0" smtClean="0"/>
              <a:t>Equations of motion of a two link robot arm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431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Recommendations for future development and conclusions 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to minimize the complexity of your </a:t>
            </a:r>
            <a:r>
              <a:rPr lang="en-US" dirty="0" smtClean="0"/>
              <a:t>kinematics</a:t>
            </a:r>
          </a:p>
          <a:p>
            <a:r>
              <a:rPr lang="en-US" dirty="0" smtClean="0"/>
              <a:t>Try to reduce weight of robot arms</a:t>
            </a:r>
          </a:p>
          <a:p>
            <a:r>
              <a:rPr lang="en-US" dirty="0" smtClean="0"/>
              <a:t>Add counterweight to reduce base movement.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309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 description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 2-inch </a:t>
            </a:r>
            <a:r>
              <a:rPr lang="en-US" dirty="0"/>
              <a:t>triangular or square steel plate </a:t>
            </a:r>
            <a:r>
              <a:rPr lang="en-US" dirty="0" smtClean="0"/>
              <a:t>parts placed on white surface 12” away.</a:t>
            </a:r>
            <a:endParaRPr lang="en-US" dirty="0"/>
          </a:p>
          <a:p>
            <a:r>
              <a:rPr lang="en-US" dirty="0" smtClean="0"/>
              <a:t>Move plates </a:t>
            </a:r>
            <a:r>
              <a:rPr lang="en-US" dirty="0"/>
              <a:t>to two different </a:t>
            </a:r>
            <a:r>
              <a:rPr lang="en-US" dirty="0" smtClean="0"/>
              <a:t>stacks at a </a:t>
            </a:r>
            <a:r>
              <a:rPr lang="en-US" dirty="0"/>
              <a:t>90° angle from the original </a:t>
            </a:r>
            <a:r>
              <a:rPr lang="en-US" dirty="0" smtClean="0"/>
              <a:t>location.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64" y="1596775"/>
            <a:ext cx="3486136" cy="29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1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Literature Review and Market Research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For pick and place applications robotic arms often utilize a computer vision system.</a:t>
            </a:r>
          </a:p>
          <a:p>
            <a:r>
              <a:rPr lang="en-US" sz="1800" dirty="0" smtClean="0"/>
              <a:t>The vision system allows the arm to effectively get to the desired object and then move it to the proper location.</a:t>
            </a:r>
          </a:p>
          <a:p>
            <a:r>
              <a:rPr lang="en-US" sz="1800" dirty="0" smtClean="0"/>
              <a:t>Common applications of vision guided robots are</a:t>
            </a:r>
          </a:p>
          <a:p>
            <a:pPr lvl="1"/>
            <a:r>
              <a:rPr lang="en-US" sz="1200" dirty="0"/>
              <a:t>Loading/unloading parts from conveyors and feeding systems</a:t>
            </a:r>
          </a:p>
          <a:p>
            <a:pPr lvl="1"/>
            <a:r>
              <a:rPr lang="en-US" sz="1200" dirty="0"/>
              <a:t>Loading/unloading nested parts from trays or boxes</a:t>
            </a:r>
          </a:p>
          <a:p>
            <a:pPr lvl="1"/>
            <a:r>
              <a:rPr lang="en-US" sz="1200" dirty="0"/>
              <a:t>Part placement, assembly and packaging</a:t>
            </a:r>
          </a:p>
          <a:p>
            <a:pPr lvl="1"/>
            <a:r>
              <a:rPr lang="en-US" sz="1200" dirty="0"/>
              <a:t>Racking and de-racking</a:t>
            </a:r>
          </a:p>
          <a:p>
            <a:pPr lvl="1"/>
            <a:r>
              <a:rPr lang="en-US" sz="1200" dirty="0"/>
              <a:t>Palletizing and de-palletizing</a:t>
            </a:r>
          </a:p>
          <a:p>
            <a:pPr lvl="1"/>
            <a:r>
              <a:rPr lang="en-US" sz="1200" dirty="0"/>
              <a:t>Bin picking of random parts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87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Designs Considered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 designs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8383" r="12645" b="27277"/>
          <a:stretch/>
        </p:blipFill>
        <p:spPr>
          <a:xfrm>
            <a:off x="5461017" y="1843031"/>
            <a:ext cx="2272226" cy="2489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" t="10859" r="9611" b="14302"/>
          <a:stretch/>
        </p:blipFill>
        <p:spPr>
          <a:xfrm>
            <a:off x="3116313" y="1951759"/>
            <a:ext cx="2177491" cy="2511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t="28548" r="10554" b="30412"/>
          <a:stretch/>
        </p:blipFill>
        <p:spPr>
          <a:xfrm>
            <a:off x="948217" y="3457050"/>
            <a:ext cx="1914253" cy="125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9" t="8146" r="18931" b="6634"/>
          <a:stretch/>
        </p:blipFill>
        <p:spPr>
          <a:xfrm rot="16200000">
            <a:off x="1359774" y="1715728"/>
            <a:ext cx="1129142" cy="22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4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Designs Considered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 </a:t>
            </a:r>
            <a:r>
              <a:rPr lang="en-US" dirty="0" smtClean="0"/>
              <a:t>CAD Model</a:t>
            </a:r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Second </a:t>
            </a:r>
            <a:r>
              <a:rPr lang="en-US" dirty="0" smtClean="0"/>
              <a:t>CAD Model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84" y="2202682"/>
            <a:ext cx="3359702" cy="17616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1" y="2671605"/>
            <a:ext cx="3606427" cy="11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2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4492" y="1243476"/>
            <a:ext cx="4032808" cy="302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12 kg servo motor: $5.25</a:t>
            </a:r>
          </a:p>
          <a:p>
            <a:r>
              <a:rPr lang="en-US" sz="1600" dirty="0" smtClean="0"/>
              <a:t>20 kg servo motor: $13.50</a:t>
            </a:r>
          </a:p>
          <a:p>
            <a:r>
              <a:rPr lang="en-US" sz="1600" dirty="0" smtClean="0"/>
              <a:t>35 kg servo motor: $38.99</a:t>
            </a:r>
          </a:p>
          <a:p>
            <a:r>
              <a:rPr lang="en-US" sz="1600" dirty="0" smtClean="0"/>
              <a:t>Electro magnet: $9.29</a:t>
            </a:r>
          </a:p>
          <a:p>
            <a:r>
              <a:rPr lang="en-US" sz="1600" dirty="0" smtClean="0"/>
              <a:t>6” turn table: $6.49</a:t>
            </a:r>
          </a:p>
          <a:p>
            <a:r>
              <a:rPr lang="en-US" sz="1600" dirty="0" smtClean="0"/>
              <a:t>Webcam: already had</a:t>
            </a:r>
            <a:endParaRPr lang="en-US" sz="1600" dirty="0" smtClean="0"/>
          </a:p>
          <a:p>
            <a:endParaRPr lang="en-US" sz="2000" b="1" dirty="0"/>
          </a:p>
          <a:p>
            <a:r>
              <a:rPr lang="en-US" sz="2000" b="1" dirty="0" smtClean="0"/>
              <a:t>Total: $91.51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Bearings: $0.60 (x3)</a:t>
            </a:r>
          </a:p>
          <a:p>
            <a:r>
              <a:rPr lang="en-US" sz="1600" dirty="0"/>
              <a:t>Metal servo horn: $1.40 (x3)</a:t>
            </a:r>
          </a:p>
          <a:p>
            <a:r>
              <a:rPr lang="en-US" sz="1600" dirty="0"/>
              <a:t>U-channel: $11.99</a:t>
            </a:r>
          </a:p>
          <a:p>
            <a:r>
              <a:rPr lang="en-US" sz="1600" dirty="0"/>
              <a:t>3D printed joints: $</a:t>
            </a:r>
          </a:p>
          <a:p>
            <a:r>
              <a:rPr lang="en-US" sz="1600" dirty="0"/>
              <a:t>Wood: already had</a:t>
            </a:r>
          </a:p>
          <a:p>
            <a:r>
              <a:rPr lang="en-US" sz="1600" dirty="0"/>
              <a:t>Erector set parts: already had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819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dirty="0" smtClean="0"/>
              <a:t>Design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Wooden base with turn table.</a:t>
            </a:r>
          </a:p>
          <a:p>
            <a:r>
              <a:rPr lang="en-US" dirty="0" smtClean="0"/>
              <a:t>3D printed joints</a:t>
            </a:r>
          </a:p>
          <a:p>
            <a:r>
              <a:rPr lang="en-US" dirty="0" smtClean="0"/>
              <a:t>Aluminum U-channel arm linkages</a:t>
            </a:r>
          </a:p>
          <a:p>
            <a:r>
              <a:rPr lang="en-US" dirty="0" smtClean="0"/>
              <a:t>Erector set used for lever arms 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4" r="-1" b="23103"/>
          <a:stretch/>
        </p:blipFill>
        <p:spPr>
          <a:xfrm>
            <a:off x="4156070" y="1762650"/>
            <a:ext cx="3493237" cy="230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Motors</a:t>
            </a:r>
          </a:p>
          <a:p>
            <a:r>
              <a:rPr lang="en-US" sz="1600" dirty="0" smtClean="0"/>
              <a:t>12kg/cm for the base rotation</a:t>
            </a:r>
          </a:p>
          <a:p>
            <a:r>
              <a:rPr lang="en-US" sz="1600" dirty="0" smtClean="0"/>
              <a:t>20kg/cm for the second link</a:t>
            </a:r>
          </a:p>
          <a:p>
            <a:r>
              <a:rPr lang="en-US" sz="1600" dirty="0" smtClean="0"/>
              <a:t>35kg/cm for the third link</a:t>
            </a:r>
          </a:p>
          <a:p>
            <a:r>
              <a:rPr lang="en-US" sz="1600" dirty="0" smtClean="0"/>
              <a:t>Aluminum servo horns for attaching motors to the pivot arm. 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60" y="899784"/>
            <a:ext cx="1678909" cy="172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4"/>
          <a:stretch/>
        </p:blipFill>
        <p:spPr>
          <a:xfrm>
            <a:off x="3960700" y="1515410"/>
            <a:ext cx="1899225" cy="1764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45" y="3171504"/>
            <a:ext cx="1793351" cy="16781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96" y="3135069"/>
            <a:ext cx="1622290" cy="12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355</Words>
  <Application>Microsoft Office PowerPoint</Application>
  <PresentationFormat>On-screen Show (16:9)</PresentationFormat>
  <Paragraphs>79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Titillium Web Light</vt:lpstr>
      <vt:lpstr>Arial</vt:lpstr>
      <vt:lpstr>Dosis ExtraLight</vt:lpstr>
      <vt:lpstr>Mowbray template</vt:lpstr>
      <vt:lpstr>UR 2 Robotic Arm Project  Daniel Oliver</vt:lpstr>
      <vt:lpstr>Project objective description</vt:lpstr>
      <vt:lpstr>Literature Review and Market Research</vt:lpstr>
      <vt:lpstr>Designs Considered</vt:lpstr>
      <vt:lpstr>Designs Considered</vt:lpstr>
      <vt:lpstr>Proposed Design</vt:lpstr>
      <vt:lpstr>Budget</vt:lpstr>
      <vt:lpstr>Summary of Design </vt:lpstr>
      <vt:lpstr>Summary of Design</vt:lpstr>
      <vt:lpstr>Summary of Design</vt:lpstr>
      <vt:lpstr>Summary of Design</vt:lpstr>
      <vt:lpstr>Lessons Learned</vt:lpstr>
      <vt:lpstr>Recommendations for future development and 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Daniel R. Oliver</dc:creator>
  <cp:lastModifiedBy>Windows User</cp:lastModifiedBy>
  <cp:revision>25</cp:revision>
  <dcterms:modified xsi:type="dcterms:W3CDTF">2019-12-11T21:32:09Z</dcterms:modified>
</cp:coreProperties>
</file>